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8" r:id="rId9"/>
    <p:sldId id="265" r:id="rId10"/>
    <p:sldId id="264" r:id="rId11"/>
    <p:sldId id="26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7B28E-5B5E-4485-A3DF-FBB29CEFA817}" v="5" dt="2022-01-27T08:33:06.567"/>
    <p1510:client id="{3A5B06DB-72D4-45D0-A386-1A33119C4797}" v="42" dt="2022-02-03T08:24:28.904"/>
    <p1510:client id="{3D1F25FA-8AD4-4F01-8F5E-68C5659D7700}" v="12" dt="2022-01-25T11:36:35.438"/>
    <p1510:client id="{3F00556C-39AC-42C0-93A8-AE95B0F7FE5D}" v="678" dt="2022-01-25T11:07:15.078"/>
    <p1510:client id="{4CFF4AAD-4B51-4AC5-9F0B-C6DCC9863F62}" v="28" dt="2022-01-20T10:20:05.462"/>
    <p1510:client id="{5B614413-86C4-464D-A3C4-1BFA47CE4D43}" v="83" dt="2022-01-27T08:46:28.552"/>
    <p1510:client id="{713E1652-1BB6-42D1-AC37-EBAF3DBA920B}" v="54" dt="2022-02-03T08:54:19.124"/>
    <p1510:client id="{99977622-0653-487F-B0BE-AFF4B400368B}" v="21" dt="2022-02-03T08:32:26.946"/>
    <p1510:client id="{9B52C720-53B8-49F7-99EC-461107C55268}" v="222" dt="2022-01-20T10:52:05.657"/>
    <p1510:client id="{9DC6E09A-2EEA-41DD-8C7B-D9819999EA06}" v="14" dt="2022-02-02T21:00:58.127"/>
    <p1510:client id="{AAB1C1B7-497D-4C20-BC71-CC368EBA930C}" v="60" dt="2022-01-20T12:04:05.381"/>
    <p1510:client id="{E1C55FAD-1733-4F53-82D6-57798B791507}" v="507" dt="2022-01-27T10:05:04.699"/>
    <p1510:client id="{E8B0D5E7-F4E4-4395-A635-4D5B63E77D0E}" v="809" dt="2022-01-20T11:01:52.875"/>
    <p1510:client id="{FB75AE44-64D3-443B-8A24-6DF33D672CCA}" v="6" dt="2022-01-29T10:18:22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3547C3-7A2F-40CC-8D16-797D8F0ED86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1E9323-410B-439D-99E6-267A7641101F}">
      <dgm:prSet/>
      <dgm:spPr/>
      <dgm:t>
        <a:bodyPr/>
        <a:lstStyle/>
        <a:p>
          <a:r>
            <a:rPr lang="de-DE" b="0"/>
            <a:t>Wer sind </a:t>
          </a:r>
          <a:r>
            <a:rPr lang="de-DE" b="0">
              <a:latin typeface="Calibri Light" panose="020F0302020204030204"/>
            </a:rPr>
            <a:t>wir</a:t>
          </a:r>
          <a:r>
            <a:rPr lang="de-DE" b="0"/>
            <a:t>?</a:t>
          </a:r>
          <a:endParaRPr lang="en-US" b="0"/>
        </a:p>
      </dgm:t>
    </dgm:pt>
    <dgm:pt modelId="{0F0CAB1B-7131-42CF-8A9D-095FACAB7DE6}" type="parTrans" cxnId="{030EFF68-A5E8-4C49-8FDA-B7DF2BC966F9}">
      <dgm:prSet/>
      <dgm:spPr/>
      <dgm:t>
        <a:bodyPr/>
        <a:lstStyle/>
        <a:p>
          <a:endParaRPr lang="en-US"/>
        </a:p>
      </dgm:t>
    </dgm:pt>
    <dgm:pt modelId="{16E310D8-0531-46BB-BD32-6EA617A5AB42}" type="sibTrans" cxnId="{030EFF68-A5E8-4C49-8FDA-B7DF2BC966F9}">
      <dgm:prSet/>
      <dgm:spPr/>
      <dgm:t>
        <a:bodyPr/>
        <a:lstStyle/>
        <a:p>
          <a:endParaRPr lang="en-US"/>
        </a:p>
      </dgm:t>
    </dgm:pt>
    <dgm:pt modelId="{F0491670-EFA8-4DE2-802A-CC5FC74B7783}">
      <dgm:prSet/>
      <dgm:spPr/>
      <dgm:t>
        <a:bodyPr/>
        <a:lstStyle/>
        <a:p>
          <a:r>
            <a:rPr lang="de-DE" b="0"/>
            <a:t>Wer ist Pepper?</a:t>
          </a:r>
          <a:endParaRPr lang="en-US" b="0"/>
        </a:p>
      </dgm:t>
    </dgm:pt>
    <dgm:pt modelId="{E325A5E0-574B-4C44-9CEB-779F62C446C8}" type="parTrans" cxnId="{89D1ED40-FA17-4020-91CA-42F07986712E}">
      <dgm:prSet/>
      <dgm:spPr/>
      <dgm:t>
        <a:bodyPr/>
        <a:lstStyle/>
        <a:p>
          <a:endParaRPr lang="en-US"/>
        </a:p>
      </dgm:t>
    </dgm:pt>
    <dgm:pt modelId="{A753FD99-9E57-4441-A7BC-28931F16ADB6}" type="sibTrans" cxnId="{89D1ED40-FA17-4020-91CA-42F07986712E}">
      <dgm:prSet/>
      <dgm:spPr/>
      <dgm:t>
        <a:bodyPr/>
        <a:lstStyle/>
        <a:p>
          <a:endParaRPr lang="en-US"/>
        </a:p>
      </dgm:t>
    </dgm:pt>
    <dgm:pt modelId="{9D805287-F092-4A72-B6A2-8E02DD3BAAEB}">
      <dgm:prSet phldr="0"/>
      <dgm:spPr/>
      <dgm:t>
        <a:bodyPr/>
        <a:lstStyle/>
        <a:p>
          <a:pPr rtl="0"/>
          <a:r>
            <a:rPr lang="de-DE" cap="all"/>
            <a:t>Projekt überblick</a:t>
          </a:r>
        </a:p>
      </dgm:t>
    </dgm:pt>
    <dgm:pt modelId="{9C660D9E-BFDF-4BAC-A48D-E3D470F7B90D}" type="parTrans" cxnId="{783C8200-F142-400F-BB02-4DF1E358659F}">
      <dgm:prSet/>
      <dgm:spPr/>
      <dgm:t>
        <a:bodyPr/>
        <a:lstStyle/>
        <a:p>
          <a:endParaRPr lang="en-US"/>
        </a:p>
      </dgm:t>
    </dgm:pt>
    <dgm:pt modelId="{AF238112-4D29-4CA0-B6CB-C93D6425B3D2}" type="sibTrans" cxnId="{783C8200-F142-400F-BB02-4DF1E358659F}">
      <dgm:prSet/>
      <dgm:spPr/>
      <dgm:t>
        <a:bodyPr/>
        <a:lstStyle/>
        <a:p>
          <a:endParaRPr lang="en-US"/>
        </a:p>
      </dgm:t>
    </dgm:pt>
    <dgm:pt modelId="{2F4627DE-B7FB-4BDC-BAFB-BBA98828B6C3}">
      <dgm:prSet/>
      <dgm:spPr/>
      <dgm:t>
        <a:bodyPr/>
        <a:lstStyle/>
        <a:p>
          <a:r>
            <a:rPr lang="de-DE"/>
            <a:t>Ausblick</a:t>
          </a:r>
          <a:endParaRPr lang="en-US"/>
        </a:p>
      </dgm:t>
    </dgm:pt>
    <dgm:pt modelId="{8BD4DFE3-C5A3-4A39-B785-1F032514033D}" type="parTrans" cxnId="{5C8B7076-ED83-44D5-9D6F-13405F9A3736}">
      <dgm:prSet/>
      <dgm:spPr/>
      <dgm:t>
        <a:bodyPr/>
        <a:lstStyle/>
        <a:p>
          <a:endParaRPr lang="en-US"/>
        </a:p>
      </dgm:t>
    </dgm:pt>
    <dgm:pt modelId="{E58F7383-04B4-4EFE-9A86-42218A24D6C3}" type="sibTrans" cxnId="{5C8B7076-ED83-44D5-9D6F-13405F9A3736}">
      <dgm:prSet/>
      <dgm:spPr/>
      <dgm:t>
        <a:bodyPr/>
        <a:lstStyle/>
        <a:p>
          <a:endParaRPr lang="en-US"/>
        </a:p>
      </dgm:t>
    </dgm:pt>
    <dgm:pt modelId="{6E0013BF-31E0-43B7-901E-0E6CFF70AC73}">
      <dgm:prSet phldr="0"/>
      <dgm:spPr/>
      <dgm:t>
        <a:bodyPr/>
        <a:lstStyle/>
        <a:p>
          <a:r>
            <a:rPr lang="de-DE"/>
            <a:t>Video</a:t>
          </a:r>
        </a:p>
      </dgm:t>
    </dgm:pt>
    <dgm:pt modelId="{54906FF5-9B08-4F5B-9757-DED363FB5869}" type="parTrans" cxnId="{57AAE4D6-AA5C-43FB-93D6-CC6D49CBF70E}">
      <dgm:prSet/>
      <dgm:spPr/>
    </dgm:pt>
    <dgm:pt modelId="{A11048D4-332B-46F8-B41C-688453CE1D5A}" type="sibTrans" cxnId="{57AAE4D6-AA5C-43FB-93D6-CC6D49CBF70E}">
      <dgm:prSet/>
      <dgm:spPr/>
    </dgm:pt>
    <dgm:pt modelId="{14ACCB87-5E3F-4D9C-B42A-CE7AA88BBDD6}" type="pres">
      <dgm:prSet presAssocID="{F13547C3-7A2F-40CC-8D16-797D8F0ED86E}" presName="vert0" presStyleCnt="0">
        <dgm:presLayoutVars>
          <dgm:dir/>
          <dgm:animOne val="branch"/>
          <dgm:animLvl val="lvl"/>
        </dgm:presLayoutVars>
      </dgm:prSet>
      <dgm:spPr/>
    </dgm:pt>
    <dgm:pt modelId="{D29BF2E8-45CF-45FF-A570-26FD3D611A78}" type="pres">
      <dgm:prSet presAssocID="{651E9323-410B-439D-99E6-267A7641101F}" presName="thickLine" presStyleLbl="alignNode1" presStyleIdx="0" presStyleCnt="5"/>
      <dgm:spPr/>
    </dgm:pt>
    <dgm:pt modelId="{7137B716-1D3C-41CA-920A-131EE6D20F86}" type="pres">
      <dgm:prSet presAssocID="{651E9323-410B-439D-99E6-267A7641101F}" presName="horz1" presStyleCnt="0"/>
      <dgm:spPr/>
    </dgm:pt>
    <dgm:pt modelId="{FCA92EB8-65CF-4432-828B-462C69C7C592}" type="pres">
      <dgm:prSet presAssocID="{651E9323-410B-439D-99E6-267A7641101F}" presName="tx1" presStyleLbl="revTx" presStyleIdx="0" presStyleCnt="5"/>
      <dgm:spPr/>
    </dgm:pt>
    <dgm:pt modelId="{301A1766-69CF-4EFF-A639-33064F9340FD}" type="pres">
      <dgm:prSet presAssocID="{651E9323-410B-439D-99E6-267A7641101F}" presName="vert1" presStyleCnt="0"/>
      <dgm:spPr/>
    </dgm:pt>
    <dgm:pt modelId="{41053268-B7B9-4CE7-ACBD-3B22E42FE92F}" type="pres">
      <dgm:prSet presAssocID="{F0491670-EFA8-4DE2-802A-CC5FC74B7783}" presName="thickLine" presStyleLbl="alignNode1" presStyleIdx="1" presStyleCnt="5"/>
      <dgm:spPr/>
    </dgm:pt>
    <dgm:pt modelId="{0DEFEE77-A3E2-414F-BD51-03BEC55B0D5C}" type="pres">
      <dgm:prSet presAssocID="{F0491670-EFA8-4DE2-802A-CC5FC74B7783}" presName="horz1" presStyleCnt="0"/>
      <dgm:spPr/>
    </dgm:pt>
    <dgm:pt modelId="{7A4DF04D-CA56-4852-8085-EE1B30065F34}" type="pres">
      <dgm:prSet presAssocID="{F0491670-EFA8-4DE2-802A-CC5FC74B7783}" presName="tx1" presStyleLbl="revTx" presStyleIdx="1" presStyleCnt="5"/>
      <dgm:spPr/>
    </dgm:pt>
    <dgm:pt modelId="{F8D368A9-F1ED-4361-B393-33B95345FCA6}" type="pres">
      <dgm:prSet presAssocID="{F0491670-EFA8-4DE2-802A-CC5FC74B7783}" presName="vert1" presStyleCnt="0"/>
      <dgm:spPr/>
    </dgm:pt>
    <dgm:pt modelId="{A8B2AA04-D83F-473B-988E-24338A13F056}" type="pres">
      <dgm:prSet presAssocID="{9D805287-F092-4A72-B6A2-8E02DD3BAAEB}" presName="thickLine" presStyleLbl="alignNode1" presStyleIdx="2" presStyleCnt="5"/>
      <dgm:spPr/>
    </dgm:pt>
    <dgm:pt modelId="{B6FC1D1A-810F-47C6-8B04-828139BE1C43}" type="pres">
      <dgm:prSet presAssocID="{9D805287-F092-4A72-B6A2-8E02DD3BAAEB}" presName="horz1" presStyleCnt="0"/>
      <dgm:spPr/>
    </dgm:pt>
    <dgm:pt modelId="{659DBB39-4AB8-409F-AE1B-F6426CF1B0F4}" type="pres">
      <dgm:prSet presAssocID="{9D805287-F092-4A72-B6A2-8E02DD3BAAEB}" presName="tx1" presStyleLbl="revTx" presStyleIdx="2" presStyleCnt="5"/>
      <dgm:spPr/>
    </dgm:pt>
    <dgm:pt modelId="{9EA6255A-23B0-43C6-ACBD-F3CB293271A5}" type="pres">
      <dgm:prSet presAssocID="{9D805287-F092-4A72-B6A2-8E02DD3BAAEB}" presName="vert1" presStyleCnt="0"/>
      <dgm:spPr/>
    </dgm:pt>
    <dgm:pt modelId="{DD7E37A9-51F8-40F9-8BD3-A51E7F02EDEE}" type="pres">
      <dgm:prSet presAssocID="{6E0013BF-31E0-43B7-901E-0E6CFF70AC73}" presName="thickLine" presStyleLbl="alignNode1" presStyleIdx="3" presStyleCnt="5"/>
      <dgm:spPr/>
    </dgm:pt>
    <dgm:pt modelId="{2C5234C1-8A05-497E-A49A-146A769E811A}" type="pres">
      <dgm:prSet presAssocID="{6E0013BF-31E0-43B7-901E-0E6CFF70AC73}" presName="horz1" presStyleCnt="0"/>
      <dgm:spPr/>
    </dgm:pt>
    <dgm:pt modelId="{047C4E32-537F-4F16-9F05-D2B5397333D7}" type="pres">
      <dgm:prSet presAssocID="{6E0013BF-31E0-43B7-901E-0E6CFF70AC73}" presName="tx1" presStyleLbl="revTx" presStyleIdx="3" presStyleCnt="5"/>
      <dgm:spPr/>
    </dgm:pt>
    <dgm:pt modelId="{55B1D2DE-4E88-4C12-8202-97C4C848A44B}" type="pres">
      <dgm:prSet presAssocID="{6E0013BF-31E0-43B7-901E-0E6CFF70AC73}" presName="vert1" presStyleCnt="0"/>
      <dgm:spPr/>
    </dgm:pt>
    <dgm:pt modelId="{4C7EE0E9-C844-4EAD-A2CF-AE4ADE827157}" type="pres">
      <dgm:prSet presAssocID="{2F4627DE-B7FB-4BDC-BAFB-BBA98828B6C3}" presName="thickLine" presStyleLbl="alignNode1" presStyleIdx="4" presStyleCnt="5"/>
      <dgm:spPr/>
    </dgm:pt>
    <dgm:pt modelId="{16CE98B7-B2D3-4D3A-83DB-42C8697C77BC}" type="pres">
      <dgm:prSet presAssocID="{2F4627DE-B7FB-4BDC-BAFB-BBA98828B6C3}" presName="horz1" presStyleCnt="0"/>
      <dgm:spPr/>
    </dgm:pt>
    <dgm:pt modelId="{35EC5A82-636D-4717-A6F5-6188F9828AF9}" type="pres">
      <dgm:prSet presAssocID="{2F4627DE-B7FB-4BDC-BAFB-BBA98828B6C3}" presName="tx1" presStyleLbl="revTx" presStyleIdx="4" presStyleCnt="5"/>
      <dgm:spPr/>
    </dgm:pt>
    <dgm:pt modelId="{3D39BF53-5BA5-4F09-9D94-7457E4693CDF}" type="pres">
      <dgm:prSet presAssocID="{2F4627DE-B7FB-4BDC-BAFB-BBA98828B6C3}" presName="vert1" presStyleCnt="0"/>
      <dgm:spPr/>
    </dgm:pt>
  </dgm:ptLst>
  <dgm:cxnLst>
    <dgm:cxn modelId="{783C8200-F142-400F-BB02-4DF1E358659F}" srcId="{F13547C3-7A2F-40CC-8D16-797D8F0ED86E}" destId="{9D805287-F092-4A72-B6A2-8E02DD3BAAEB}" srcOrd="2" destOrd="0" parTransId="{9C660D9E-BFDF-4BAC-A48D-E3D470F7B90D}" sibTransId="{AF238112-4D29-4CA0-B6CB-C93D6425B3D2}"/>
    <dgm:cxn modelId="{29C8C40C-CE97-4C7A-AE04-64388E6047D7}" type="presOf" srcId="{F0491670-EFA8-4DE2-802A-CC5FC74B7783}" destId="{7A4DF04D-CA56-4852-8085-EE1B30065F34}" srcOrd="0" destOrd="0" presId="urn:microsoft.com/office/officeart/2008/layout/LinedList"/>
    <dgm:cxn modelId="{89D1ED40-FA17-4020-91CA-42F07986712E}" srcId="{F13547C3-7A2F-40CC-8D16-797D8F0ED86E}" destId="{F0491670-EFA8-4DE2-802A-CC5FC74B7783}" srcOrd="1" destOrd="0" parTransId="{E325A5E0-574B-4C44-9CEB-779F62C446C8}" sibTransId="{A753FD99-9E57-4441-A7BC-28931F16ADB6}"/>
    <dgm:cxn modelId="{67C49846-FAFA-4E53-93EC-D0EFEF0F2522}" type="presOf" srcId="{2F4627DE-B7FB-4BDC-BAFB-BBA98828B6C3}" destId="{35EC5A82-636D-4717-A6F5-6188F9828AF9}" srcOrd="0" destOrd="0" presId="urn:microsoft.com/office/officeart/2008/layout/LinedList"/>
    <dgm:cxn modelId="{030EFF68-A5E8-4C49-8FDA-B7DF2BC966F9}" srcId="{F13547C3-7A2F-40CC-8D16-797D8F0ED86E}" destId="{651E9323-410B-439D-99E6-267A7641101F}" srcOrd="0" destOrd="0" parTransId="{0F0CAB1B-7131-42CF-8A9D-095FACAB7DE6}" sibTransId="{16E310D8-0531-46BB-BD32-6EA617A5AB42}"/>
    <dgm:cxn modelId="{5C8B7076-ED83-44D5-9D6F-13405F9A3736}" srcId="{F13547C3-7A2F-40CC-8D16-797D8F0ED86E}" destId="{2F4627DE-B7FB-4BDC-BAFB-BBA98828B6C3}" srcOrd="4" destOrd="0" parTransId="{8BD4DFE3-C5A3-4A39-B785-1F032514033D}" sibTransId="{E58F7383-04B4-4EFE-9A86-42218A24D6C3}"/>
    <dgm:cxn modelId="{C7D14C8F-7544-44A3-B622-E8BF1FA366EA}" type="presOf" srcId="{9D805287-F092-4A72-B6A2-8E02DD3BAAEB}" destId="{659DBB39-4AB8-409F-AE1B-F6426CF1B0F4}" srcOrd="0" destOrd="0" presId="urn:microsoft.com/office/officeart/2008/layout/LinedList"/>
    <dgm:cxn modelId="{1903A5AB-31B0-4E7B-A169-F6FE2EC753EB}" type="presOf" srcId="{F13547C3-7A2F-40CC-8D16-797D8F0ED86E}" destId="{14ACCB87-5E3F-4D9C-B42A-CE7AA88BBDD6}" srcOrd="0" destOrd="0" presId="urn:microsoft.com/office/officeart/2008/layout/LinedList"/>
    <dgm:cxn modelId="{E914F3B3-5BB8-4B89-B959-BC1E17EC7E04}" type="presOf" srcId="{6E0013BF-31E0-43B7-901E-0E6CFF70AC73}" destId="{047C4E32-537F-4F16-9F05-D2B5397333D7}" srcOrd="0" destOrd="0" presId="urn:microsoft.com/office/officeart/2008/layout/LinedList"/>
    <dgm:cxn modelId="{72EE57C5-873D-4D81-A710-801B40268CD9}" type="presOf" srcId="{651E9323-410B-439D-99E6-267A7641101F}" destId="{FCA92EB8-65CF-4432-828B-462C69C7C592}" srcOrd="0" destOrd="0" presId="urn:microsoft.com/office/officeart/2008/layout/LinedList"/>
    <dgm:cxn modelId="{57AAE4D6-AA5C-43FB-93D6-CC6D49CBF70E}" srcId="{F13547C3-7A2F-40CC-8D16-797D8F0ED86E}" destId="{6E0013BF-31E0-43B7-901E-0E6CFF70AC73}" srcOrd="3" destOrd="0" parTransId="{54906FF5-9B08-4F5B-9757-DED363FB5869}" sibTransId="{A11048D4-332B-46F8-B41C-688453CE1D5A}"/>
    <dgm:cxn modelId="{02A6AAB5-B680-43BF-8DC3-0596FAB6EC5E}" type="presParOf" srcId="{14ACCB87-5E3F-4D9C-B42A-CE7AA88BBDD6}" destId="{D29BF2E8-45CF-45FF-A570-26FD3D611A78}" srcOrd="0" destOrd="0" presId="urn:microsoft.com/office/officeart/2008/layout/LinedList"/>
    <dgm:cxn modelId="{D582AB94-0D9B-4226-923D-1689666E79D4}" type="presParOf" srcId="{14ACCB87-5E3F-4D9C-B42A-CE7AA88BBDD6}" destId="{7137B716-1D3C-41CA-920A-131EE6D20F86}" srcOrd="1" destOrd="0" presId="urn:microsoft.com/office/officeart/2008/layout/LinedList"/>
    <dgm:cxn modelId="{CEF5151A-54FD-4D0C-8AA9-A962BD45B1F1}" type="presParOf" srcId="{7137B716-1D3C-41CA-920A-131EE6D20F86}" destId="{FCA92EB8-65CF-4432-828B-462C69C7C592}" srcOrd="0" destOrd="0" presId="urn:microsoft.com/office/officeart/2008/layout/LinedList"/>
    <dgm:cxn modelId="{994BB1E7-A978-487C-AF61-BC44018E67D6}" type="presParOf" srcId="{7137B716-1D3C-41CA-920A-131EE6D20F86}" destId="{301A1766-69CF-4EFF-A639-33064F9340FD}" srcOrd="1" destOrd="0" presId="urn:microsoft.com/office/officeart/2008/layout/LinedList"/>
    <dgm:cxn modelId="{6C5641D3-B1AF-445A-9EFE-A4239E6F6606}" type="presParOf" srcId="{14ACCB87-5E3F-4D9C-B42A-CE7AA88BBDD6}" destId="{41053268-B7B9-4CE7-ACBD-3B22E42FE92F}" srcOrd="2" destOrd="0" presId="urn:microsoft.com/office/officeart/2008/layout/LinedList"/>
    <dgm:cxn modelId="{53F6A06D-2541-43BD-BFC7-C0DCC9F6C982}" type="presParOf" srcId="{14ACCB87-5E3F-4D9C-B42A-CE7AA88BBDD6}" destId="{0DEFEE77-A3E2-414F-BD51-03BEC55B0D5C}" srcOrd="3" destOrd="0" presId="urn:microsoft.com/office/officeart/2008/layout/LinedList"/>
    <dgm:cxn modelId="{8F3BCA97-B278-4BC0-AC2A-D19C59CCE37D}" type="presParOf" srcId="{0DEFEE77-A3E2-414F-BD51-03BEC55B0D5C}" destId="{7A4DF04D-CA56-4852-8085-EE1B30065F34}" srcOrd="0" destOrd="0" presId="urn:microsoft.com/office/officeart/2008/layout/LinedList"/>
    <dgm:cxn modelId="{467E8F4E-4405-478A-9930-91876CBA9709}" type="presParOf" srcId="{0DEFEE77-A3E2-414F-BD51-03BEC55B0D5C}" destId="{F8D368A9-F1ED-4361-B393-33B95345FCA6}" srcOrd="1" destOrd="0" presId="urn:microsoft.com/office/officeart/2008/layout/LinedList"/>
    <dgm:cxn modelId="{635B928A-9C24-4C98-95D2-D3D7ECBE1A9F}" type="presParOf" srcId="{14ACCB87-5E3F-4D9C-B42A-CE7AA88BBDD6}" destId="{A8B2AA04-D83F-473B-988E-24338A13F056}" srcOrd="4" destOrd="0" presId="urn:microsoft.com/office/officeart/2008/layout/LinedList"/>
    <dgm:cxn modelId="{9DCBFECF-DA75-4611-90D6-317A5D3496EB}" type="presParOf" srcId="{14ACCB87-5E3F-4D9C-B42A-CE7AA88BBDD6}" destId="{B6FC1D1A-810F-47C6-8B04-828139BE1C43}" srcOrd="5" destOrd="0" presId="urn:microsoft.com/office/officeart/2008/layout/LinedList"/>
    <dgm:cxn modelId="{F8143E17-E0DB-4F40-A43B-956053886F11}" type="presParOf" srcId="{B6FC1D1A-810F-47C6-8B04-828139BE1C43}" destId="{659DBB39-4AB8-409F-AE1B-F6426CF1B0F4}" srcOrd="0" destOrd="0" presId="urn:microsoft.com/office/officeart/2008/layout/LinedList"/>
    <dgm:cxn modelId="{AEFE952F-A567-428A-BB2A-5056049ACE54}" type="presParOf" srcId="{B6FC1D1A-810F-47C6-8B04-828139BE1C43}" destId="{9EA6255A-23B0-43C6-ACBD-F3CB293271A5}" srcOrd="1" destOrd="0" presId="urn:microsoft.com/office/officeart/2008/layout/LinedList"/>
    <dgm:cxn modelId="{E4AD5A8D-02E4-4D0C-AF6E-73BBA9BA6CD7}" type="presParOf" srcId="{14ACCB87-5E3F-4D9C-B42A-CE7AA88BBDD6}" destId="{DD7E37A9-51F8-40F9-8BD3-A51E7F02EDEE}" srcOrd="6" destOrd="0" presId="urn:microsoft.com/office/officeart/2008/layout/LinedList"/>
    <dgm:cxn modelId="{AD230CB8-BA37-495C-A54E-0E4150B889C0}" type="presParOf" srcId="{14ACCB87-5E3F-4D9C-B42A-CE7AA88BBDD6}" destId="{2C5234C1-8A05-497E-A49A-146A769E811A}" srcOrd="7" destOrd="0" presId="urn:microsoft.com/office/officeart/2008/layout/LinedList"/>
    <dgm:cxn modelId="{6B7AD8A4-6484-48B7-AFD8-8D6500142D93}" type="presParOf" srcId="{2C5234C1-8A05-497E-A49A-146A769E811A}" destId="{047C4E32-537F-4F16-9F05-D2B5397333D7}" srcOrd="0" destOrd="0" presId="urn:microsoft.com/office/officeart/2008/layout/LinedList"/>
    <dgm:cxn modelId="{ECA39F7D-5508-4D62-8463-9C2BC44ED2FA}" type="presParOf" srcId="{2C5234C1-8A05-497E-A49A-146A769E811A}" destId="{55B1D2DE-4E88-4C12-8202-97C4C848A44B}" srcOrd="1" destOrd="0" presId="urn:microsoft.com/office/officeart/2008/layout/LinedList"/>
    <dgm:cxn modelId="{3ABABFC8-769F-4800-88B9-711742218588}" type="presParOf" srcId="{14ACCB87-5E3F-4D9C-B42A-CE7AA88BBDD6}" destId="{4C7EE0E9-C844-4EAD-A2CF-AE4ADE827157}" srcOrd="8" destOrd="0" presId="urn:microsoft.com/office/officeart/2008/layout/LinedList"/>
    <dgm:cxn modelId="{ECD770FB-DC2F-4387-B055-82609EAED889}" type="presParOf" srcId="{14ACCB87-5E3F-4D9C-B42A-CE7AA88BBDD6}" destId="{16CE98B7-B2D3-4D3A-83DB-42C8697C77BC}" srcOrd="9" destOrd="0" presId="urn:microsoft.com/office/officeart/2008/layout/LinedList"/>
    <dgm:cxn modelId="{C7B5BCA4-3B71-4B5F-BA2B-4F4A41734BC5}" type="presParOf" srcId="{16CE98B7-B2D3-4D3A-83DB-42C8697C77BC}" destId="{35EC5A82-636D-4717-A6F5-6188F9828AF9}" srcOrd="0" destOrd="0" presId="urn:microsoft.com/office/officeart/2008/layout/LinedList"/>
    <dgm:cxn modelId="{D380CE42-C902-4EF8-9EC9-7BAAF10C662C}" type="presParOf" srcId="{16CE98B7-B2D3-4D3A-83DB-42C8697C77BC}" destId="{3D39BF53-5BA5-4F09-9D94-7457E4693CD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BF2E8-45CF-45FF-A570-26FD3D611A78}">
      <dsp:nvSpPr>
        <dsp:cNvPr id="0" name=""/>
        <dsp:cNvSpPr/>
      </dsp:nvSpPr>
      <dsp:spPr>
        <a:xfrm>
          <a:off x="0" y="556"/>
          <a:ext cx="65175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92EB8-65CF-4432-828B-462C69C7C592}">
      <dsp:nvSpPr>
        <dsp:cNvPr id="0" name=""/>
        <dsp:cNvSpPr/>
      </dsp:nvSpPr>
      <dsp:spPr>
        <a:xfrm>
          <a:off x="0" y="556"/>
          <a:ext cx="6517543" cy="911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b="0" kern="1200"/>
            <a:t>Wer sind </a:t>
          </a:r>
          <a:r>
            <a:rPr lang="de-DE" sz="4200" b="0" kern="1200">
              <a:latin typeface="Calibri Light" panose="020F0302020204030204"/>
            </a:rPr>
            <a:t>wir</a:t>
          </a:r>
          <a:r>
            <a:rPr lang="de-DE" sz="4200" b="0" kern="1200"/>
            <a:t>?</a:t>
          </a:r>
          <a:endParaRPr lang="en-US" sz="4200" b="0" kern="1200"/>
        </a:p>
      </dsp:txBody>
      <dsp:txXfrm>
        <a:off x="0" y="556"/>
        <a:ext cx="6517543" cy="911347"/>
      </dsp:txXfrm>
    </dsp:sp>
    <dsp:sp modelId="{41053268-B7B9-4CE7-ACBD-3B22E42FE92F}">
      <dsp:nvSpPr>
        <dsp:cNvPr id="0" name=""/>
        <dsp:cNvSpPr/>
      </dsp:nvSpPr>
      <dsp:spPr>
        <a:xfrm>
          <a:off x="0" y="911903"/>
          <a:ext cx="65175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DF04D-CA56-4852-8085-EE1B30065F34}">
      <dsp:nvSpPr>
        <dsp:cNvPr id="0" name=""/>
        <dsp:cNvSpPr/>
      </dsp:nvSpPr>
      <dsp:spPr>
        <a:xfrm>
          <a:off x="0" y="911903"/>
          <a:ext cx="6517543" cy="911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b="0" kern="1200"/>
            <a:t>Wer ist Pepper?</a:t>
          </a:r>
          <a:endParaRPr lang="en-US" sz="4200" b="0" kern="1200"/>
        </a:p>
      </dsp:txBody>
      <dsp:txXfrm>
        <a:off x="0" y="911903"/>
        <a:ext cx="6517543" cy="911347"/>
      </dsp:txXfrm>
    </dsp:sp>
    <dsp:sp modelId="{A8B2AA04-D83F-473B-988E-24338A13F056}">
      <dsp:nvSpPr>
        <dsp:cNvPr id="0" name=""/>
        <dsp:cNvSpPr/>
      </dsp:nvSpPr>
      <dsp:spPr>
        <a:xfrm>
          <a:off x="0" y="1823250"/>
          <a:ext cx="65175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DBB39-4AB8-409F-AE1B-F6426CF1B0F4}">
      <dsp:nvSpPr>
        <dsp:cNvPr id="0" name=""/>
        <dsp:cNvSpPr/>
      </dsp:nvSpPr>
      <dsp:spPr>
        <a:xfrm>
          <a:off x="0" y="1823250"/>
          <a:ext cx="6517543" cy="911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cap="all"/>
            <a:t>Projekt überblick</a:t>
          </a:r>
        </a:p>
      </dsp:txBody>
      <dsp:txXfrm>
        <a:off x="0" y="1823250"/>
        <a:ext cx="6517543" cy="911347"/>
      </dsp:txXfrm>
    </dsp:sp>
    <dsp:sp modelId="{DD7E37A9-51F8-40F9-8BD3-A51E7F02EDEE}">
      <dsp:nvSpPr>
        <dsp:cNvPr id="0" name=""/>
        <dsp:cNvSpPr/>
      </dsp:nvSpPr>
      <dsp:spPr>
        <a:xfrm>
          <a:off x="0" y="2734598"/>
          <a:ext cx="65175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C4E32-537F-4F16-9F05-D2B5397333D7}">
      <dsp:nvSpPr>
        <dsp:cNvPr id="0" name=""/>
        <dsp:cNvSpPr/>
      </dsp:nvSpPr>
      <dsp:spPr>
        <a:xfrm>
          <a:off x="0" y="2734598"/>
          <a:ext cx="6517543" cy="911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Video</a:t>
          </a:r>
        </a:p>
      </dsp:txBody>
      <dsp:txXfrm>
        <a:off x="0" y="2734598"/>
        <a:ext cx="6517543" cy="911347"/>
      </dsp:txXfrm>
    </dsp:sp>
    <dsp:sp modelId="{4C7EE0E9-C844-4EAD-A2CF-AE4ADE827157}">
      <dsp:nvSpPr>
        <dsp:cNvPr id="0" name=""/>
        <dsp:cNvSpPr/>
      </dsp:nvSpPr>
      <dsp:spPr>
        <a:xfrm>
          <a:off x="0" y="3645945"/>
          <a:ext cx="65175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C5A82-636D-4717-A6F5-6188F9828AF9}">
      <dsp:nvSpPr>
        <dsp:cNvPr id="0" name=""/>
        <dsp:cNvSpPr/>
      </dsp:nvSpPr>
      <dsp:spPr>
        <a:xfrm>
          <a:off x="0" y="3645945"/>
          <a:ext cx="6517543" cy="911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Ausblick</a:t>
          </a:r>
          <a:endParaRPr lang="en-US" sz="4200" kern="1200"/>
        </a:p>
      </dsp:txBody>
      <dsp:txXfrm>
        <a:off x="0" y="3645945"/>
        <a:ext cx="6517543" cy="911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48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23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58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71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59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20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23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7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6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18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2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0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7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8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4284" y="3916914"/>
            <a:ext cx="7719716" cy="14128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100">
                <a:ea typeface="+mj-lt"/>
                <a:cs typeface="+mj-lt"/>
              </a:rPr>
              <a:t>Pepper mit Pepp – Die humanoide KI </a:t>
            </a:r>
            <a:br>
              <a:rPr lang="de-DE" sz="3100">
                <a:ea typeface="+mj-lt"/>
                <a:cs typeface="+mj-lt"/>
              </a:rPr>
            </a:br>
            <a:r>
              <a:rPr lang="de-DE" sz="3100">
                <a:ea typeface="+mj-lt"/>
                <a:cs typeface="+mj-lt"/>
              </a:rPr>
              <a:t>als Hochschulassistenz</a:t>
            </a:r>
            <a:endParaRPr lang="de-DE" sz="3100">
              <a:cs typeface="Calibri Light" panose="020F0302020204030204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78859" y="6133048"/>
            <a:ext cx="5700416" cy="40110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1200">
                <a:cs typeface="Calibri"/>
              </a:rPr>
              <a:t>Kristian Kellermann, Jacob B. Menge und Benjamin T. Schwertfeger</a:t>
            </a:r>
          </a:p>
          <a:p>
            <a:pPr>
              <a:lnSpc>
                <a:spcPct val="90000"/>
              </a:lnSpc>
            </a:pPr>
            <a:r>
              <a:rPr lang="de-DE" sz="1200">
                <a:cs typeface="Calibri"/>
              </a:rPr>
              <a:t>Kursleitung: Frau Dr. Nadja </a:t>
            </a:r>
            <a:r>
              <a:rPr lang="de-DE" sz="1200" err="1">
                <a:cs typeface="Calibri"/>
              </a:rPr>
              <a:t>Petram</a:t>
            </a:r>
            <a:endParaRPr lang="de-DE" sz="1200"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3F32F4-4B4C-47E1-8F7F-790BD85BB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125A1015-CF37-4E19-91D2-3AD6A856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60D824D-2820-4448-9773-CDD279A32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5" name="Straight Connector 16">
                <a:extLst>
                  <a:ext uri="{FF2B5EF4-FFF2-40B4-BE49-F238E27FC236}">
                    <a16:creationId xmlns:a16="http://schemas.microsoft.com/office/drawing/2014/main" id="{750582C3-FB10-4D22-B7D7-66867BC12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551864A-11F1-469C-B424-1F3A624C4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18">
                <a:extLst>
                  <a:ext uri="{FF2B5EF4-FFF2-40B4-BE49-F238E27FC236}">
                    <a16:creationId xmlns:a16="http://schemas.microsoft.com/office/drawing/2014/main" id="{8D13DDAE-9F24-4A16-B364-04293D4B2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15E573E-3D8D-43CE-943A-B7218188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20">
                <a:extLst>
                  <a:ext uri="{FF2B5EF4-FFF2-40B4-BE49-F238E27FC236}">
                    <a16:creationId xmlns:a16="http://schemas.microsoft.com/office/drawing/2014/main" id="{ED7A7299-2E06-4E78-A6BC-9D6DBCCBC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C10D1F1-B02A-45CB-9249-0A34A0FA1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7B445E6-FC9E-4BBE-9684-9D27A3B00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7B94B0B-1E86-445C-94E3-9C477953D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47B8F27-EFDA-4971-9967-175C56A35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4707D83-8210-46C9-9207-BC41CDE43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DC751A7-EF27-4026-BCA6-9D7887300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4622293-4219-4FC4-83B4-6A64E43D7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6AFCFBD-21FA-4B97-B72E-A875F2D4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A29B562-3336-444F-BCA3-4FA263035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EE03CE6-F602-47BA-A249-0BE50595F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279E39F-D527-4F17-A625-1072E45BB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653306-6E1C-4B94-B7D2-995885C5F0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C2D7723-89BD-4FD6-82B0-B2068831C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909AED-0949-458F-B890-CC380E049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363B557-FC01-4626-BD64-178FB3C8A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B4ACCED-8C7B-4728-86DD-F7FE8DB05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6E40279-147F-4CA0-9D97-388FDDB5D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DEC1DE-D1E6-46D3-9A1D-600565AB9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4E7B5DD-1FEB-4A63-9788-E509D242A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854A2AC-1E41-46B1-B3EB-6F4C4AFE7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D1DF4FA-0116-4564-8AAB-565D15D78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0800E52-FC45-499C-A9C9-C10E0145C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3AB7E0-B34B-47BC-B9A4-39C68A1CA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4305B7F-167D-42BC-8CD9-255F3C55D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36CC4E3-9816-4520-AC19-2F02A9664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8697606-420F-4136-9F22-16728912A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49BB4ED-1E1E-48FD-AEF3-E764A35A4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AF79235-3712-4FFA-B441-C321E0C40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619CA09-6186-4C23-B12C-4A28815F1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F76ABA5-C6B1-4943-8A03-A6130F61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B9388C8-01EF-4DC7-BBC3-AB782DB241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71FE0EF-57F0-4618-AFD1-9A425215A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5B3456D-7173-44F8-830F-8BE3ED809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5C44D67-08F3-4A7F-A897-0C3EBEAB8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CD613F2-A0C3-40B6-9074-6FED01B56D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CE66E98-9ABC-42AD-BA48-43A3CFE92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5107221-7334-471A-8F1D-405AFF2E2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A40E3D3-DFAB-4EB8-8AE4-FC38F4010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DEBB5EA-B536-41D1-813E-25A272C6D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593F0C9-D829-46F9-940F-C33E1FA50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FA44794-6636-437F-978D-86FB86F4A0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5845953-AA2C-4350-BFDE-DD7C09878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402457A-CD98-4084-A1F4-C42436623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62A8EAD-64FD-4329-A560-AA58A97A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92CF784-F98F-4341-8F46-0A64839AC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E1F1973-04BC-476C-9212-FEBFBF911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D7E05BB-0D7F-4D58-9B58-971819E1B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6407646-575E-46B4-81DF-4BFED735F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DB552A3-3810-415D-ADFA-4D2A859DE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908D77A-76C6-4A09-B940-D6E322090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5EF112D-F061-47ED-A1BF-3F0E7AD6E3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686D9C7-3FFC-4F6B-B177-08F90BA6A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EB45889-B6D6-43BB-A039-F074E6A78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D9CF09A-FB38-4E15-8148-184E2E0F7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AD7A081-32D1-4F45-84C7-A0516B6407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3745EDB-9331-4653-AA43-9C95D472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D90859-0422-48EE-A9DC-8040A7D699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F199302-1A2E-4171-992F-A19EAB672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47A01A7-AB13-44A3-A2E3-0555C2E37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BB16F53-4F46-414C-9B9F-555536EF6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836B30E-FE35-4D9F-BA31-315E7DE5E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6577824-1E6B-40C7-9693-7AF7ABEE5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219B94E-7BAC-4690-A0CF-0A94CF2C7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53554AD-35C5-4C94-860E-E171E75E2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18939DB-C6D5-482A-A11C-EFF69D121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F026C4-6631-464F-9578-DDCEAF409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AF88C5A-F83A-4173-92E5-8C7E5747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A4A3BCF-1A3B-4A1B-88F6-4FEF3ACC3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8455E5D-06FD-4E43-AADE-A4A47BFBC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17396C4-A888-495B-AA8A-EB6F4E1E5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D236C89-FF9C-48B6-A207-424416196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E1F9F13-03A5-452F-9E6C-10E4EBA24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2AF9232-0F66-4106-9574-6F502E212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1A511AF-0340-4D1A-AFD2-7A0602808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9" r="6065" b="-2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DE6373C-25B2-42FF-8704-49F0A179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3BF6731-D3EE-4447-B524-14D478D89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978737D2-68E1-486F-93B4-E15EB4B94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9C4798E-0C85-4FF8-835D-639CD50EA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D51745B-5F09-4A7E-A752-8C31C3782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E0EFBAC-EDD3-4409-B72C-6F4ADF55B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C59FA14-FA12-4459-B0A2-2550E6FC2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3823528-C0A3-496C-848D-846D1443E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50BE69E-39EB-4B34-908F-FEFD3024C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7BB60E5-7BE9-4C74-AC56-44C63E05E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726D214-66B5-49D6-A401-D5B1DBADC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65FB1BD-3A4E-4EEA-9F96-BAF88DB69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FC9858C-E945-4D5E-9CC2-054D9DAD5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3D742E2-20E2-4D7F-A0ED-DC9E737A9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DA2B52A-A232-46DD-ACC8-817E41FC5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56B84F0-6E70-4531-A676-501CE4B54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7C30D4F-9A9E-4C40-A5C9-33307C3F0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092E1B4-A1DB-4A82-BB84-5CB0A59A6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5F64A42-3B4C-44A6-9CAC-A8D8A4407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439732D-08B5-402C-9219-815F22C86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2717B78-E768-4614-8F5D-57E5F5C06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76D2460-A6D7-43F4-BC7A-BF512B40B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5AD749B-303C-47F9-A380-5E84BA459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71C1D93-D136-446C-A51F-3821EC550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B22878D-E8D2-427E-9B9F-063748FD2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496F47D-ABE8-4992-9193-C00D77B88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550F108-EEA4-4A2A-889E-9312F0187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1A1E3DE-A140-4756-A80B-2B1271810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DAA20B0-1B0A-470A-9764-2FFC03D921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E63D91C-7611-4E4A-8C07-19F80CAA6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EFF9419-0702-443F-80EC-BAEA4E279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ED45F36-D215-4ADD-897D-EEDF08551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E818B7D-4E88-4EC6-8436-7E21C1625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0EEABEF-4872-4518-A140-3F39B79CB9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1943FDD-FD8E-421F-9C96-7C227DC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48D8945-5713-4CC4-9719-D371E7750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2E7CC52-32EA-42CF-BDC3-5401E5AF5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C7D2B4D-3A83-4DDB-BE7D-E69A34621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D9A6C5F-CC88-4B30-92F6-383840ECA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E616653-283A-4851-8F80-3AE35A21A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F2AC0EA3-3CF0-433A-97BC-04FC181D8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1580B4A-4281-4F05-8476-2DB5F74FE1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E8F2F5CD-02C7-4414-B6EC-BDA9AF0EA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64A2EEA-84C1-400A-BBE4-4D9E9A3AF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57CA7F0-2547-4E24-BC88-EA2F1393C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AABC3DF-4B39-4564-A6B2-CBC770BBA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5B74B04-92BD-40D3-98D4-192682313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48BEF08-56A2-4273-8A75-091B19A28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A57BD7CB-B11A-4E29-9670-D4CA83A24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32D743F8-F0C0-45AE-B6BE-7F6DB9B6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5FFB84DD-3D3F-4AD3-9F88-0D0235FBA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0CE70B7-DFFC-45A3-8C10-BE111F8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F98FCB8-22EF-4E6F-9708-958CEBC7F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B4444DC-8342-47F7-9220-A9D623B61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468242C-6E66-4F35-B517-5414987CD6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55EEAA8-F1F7-44C0-9F4D-354670016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CFB739D-CA42-4AB9-B061-483A9F67D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31C8FB8F-2792-4C71-8751-144860FFD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021B77B-B198-4070-8515-8DAD02D02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430E8381-DBCE-4E54-86ED-267D6749F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42F98D9-5B3B-4557-AE16-68E8D4BD8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F6F64A5-7D73-4A7C-AFC4-AE6A4EE1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8051E1A-2222-41E5-8111-C04CD2359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91FA5C6-DA6B-40D7-AA0C-C7B01B7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BAB1DEA-CB27-433D-8872-CEF5637F6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CD95FBF-3382-4B10-A6B2-8E5D31A5E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0BDB990-D7F8-41DD-A261-7489BEE9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F235570-7D39-4E19-A6F9-D5CDECA57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89967CE-37C2-4865-9D4E-37DE4406B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72A1B42-6B46-46B6-94F7-66C2DEA7D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D984823-2502-4E9C-9F90-42B061E21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4905DB4-ADE9-41A8-B09A-C52755D91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02E6002-013E-46A9-A180-B0ADF2230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1C09EADE-70AC-4B06-A660-6558C722B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242198F8-B1DB-49DE-A158-34BC85055E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641A8DBD-F35E-4F7B-BFA7-8F0690C02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80B62722-59F6-4E8F-B4DC-B1D2D2C69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030C117-24E8-4FBD-8F4B-48596F3FF4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0C4B1D74-0CE3-407B-A015-C3F2209D4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568415A9-9F3E-4D51-B2DA-A09F2F985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6480C98-A0EF-442D-9013-75031D39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0858ABE9-7494-489C-9EEA-93BF3E4B9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Grafik 9" descr="Ein Bild, das darstellend, Automat enthält.&#10;&#10;Beschreibung automatisch generiert.">
            <a:extLst>
              <a:ext uri="{FF2B5EF4-FFF2-40B4-BE49-F238E27FC236}">
                <a16:creationId xmlns:a16="http://schemas.microsoft.com/office/drawing/2014/main" id="{A507482F-ED00-4AFF-AE33-614DA1A3E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60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AAE9A4EA-9AB8-4FE7-8AD7-9F204D1C0AA1}"/>
              </a:ext>
            </a:extLst>
          </p:cNvPr>
          <p:cNvSpPr txBox="1">
            <a:spLocks/>
          </p:cNvSpPr>
          <p:nvPr/>
        </p:nvSpPr>
        <p:spPr>
          <a:xfrm>
            <a:off x="5972105" y="5386679"/>
            <a:ext cx="5700416" cy="40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de-DE" sz="1200">
                <a:cs typeface="Calibri"/>
              </a:rPr>
              <a:t>03.02.2022</a:t>
            </a:r>
            <a:endParaRPr lang="de-DE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AEE6FBEC-AFFE-48FF-BEA5-1093326D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22" y="6072187"/>
            <a:ext cx="1285875" cy="676275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78D54593-BB9B-4ECA-A0AF-BD05D90F0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812" y="6072186"/>
            <a:ext cx="1440657" cy="339329"/>
          </a:xfrm>
          <a:prstGeom prst="rect">
            <a:avLst/>
          </a:prstGeom>
        </p:spPr>
      </p:pic>
      <p:pic>
        <p:nvPicPr>
          <p:cNvPr id="8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909B2FF5-9FAC-4A6A-B593-F1B5E6C49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906" y="6494859"/>
            <a:ext cx="1458516" cy="2547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2F8B3A0-60B0-4557-96DC-EA395D95A313}"/>
              </a:ext>
            </a:extLst>
          </p:cNvPr>
          <p:cNvSpPr txBox="1"/>
          <p:nvPr/>
        </p:nvSpPr>
        <p:spPr>
          <a:xfrm>
            <a:off x="3140869" y="64388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KI-Lab Bremerhaven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C861D-64E9-4EFC-BE29-D01DC9D4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41814"/>
            <a:ext cx="10131425" cy="1456267"/>
          </a:xfrm>
        </p:spPr>
        <p:txBody>
          <a:bodyPr/>
          <a:lstStyle/>
          <a:p>
            <a:r>
              <a:rPr lang="de-DE">
                <a:cs typeface="Calibri Light"/>
              </a:rPr>
              <a:t>Jetzt kommt das Video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90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59B85B-4411-4070-B815-2E0055EA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2B017-AB1D-42B4-893A-4C059908F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384" y="2142066"/>
            <a:ext cx="6282266" cy="36491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cap="all">
              <a:cs typeface="Calibri"/>
            </a:endParaRPr>
          </a:p>
          <a:p>
            <a:pPr marL="0" indent="0">
              <a:buNone/>
            </a:pPr>
            <a:endParaRPr lang="en-US" cap="all">
              <a:cs typeface="Calibri"/>
            </a:endParaRPr>
          </a:p>
          <a:p>
            <a:pPr marL="0" indent="0">
              <a:buNone/>
            </a:pPr>
            <a:endParaRPr lang="en-US" cap="all">
              <a:cs typeface="Calibri"/>
            </a:endParaRPr>
          </a:p>
        </p:txBody>
      </p:sp>
      <p:pic>
        <p:nvPicPr>
          <p:cNvPr id="4" name="Grafik 4" descr="Ein Bild, das drinnen, silbern enthält.&#10;&#10;Beschreibung automatisch generiert.">
            <a:extLst>
              <a:ext uri="{FF2B5EF4-FFF2-40B4-BE49-F238E27FC236}">
                <a16:creationId xmlns:a16="http://schemas.microsoft.com/office/drawing/2014/main" id="{DE81FF8E-1494-4525-B17A-BE75EC5E7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3" r="2049" b="-1"/>
          <a:stretch/>
        </p:blipFill>
        <p:spPr>
          <a:xfrm>
            <a:off x="685800" y="1030288"/>
            <a:ext cx="3445714" cy="48005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5AE4E6-87EA-4E03-B546-EC5E7FA90AD1}"/>
              </a:ext>
            </a:extLst>
          </p:cNvPr>
          <p:cNvSpPr txBox="1"/>
          <p:nvPr/>
        </p:nvSpPr>
        <p:spPr>
          <a:xfrm>
            <a:off x="4343400" y="2639786"/>
            <a:ext cx="7439025" cy="15850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</a:pPr>
            <a:r>
              <a:rPr lang="en-US" cap="all">
                <a:ea typeface="+mn-lt"/>
                <a:cs typeface="+mn-lt"/>
              </a:rPr>
              <a:t>- </a:t>
            </a:r>
            <a:r>
              <a:rPr lang="en-US" cap="all" err="1">
                <a:ea typeface="+mn-lt"/>
                <a:cs typeface="+mn-lt"/>
              </a:rPr>
              <a:t>anbindung</a:t>
            </a:r>
            <a:r>
              <a:rPr lang="en-US" cap="all">
                <a:ea typeface="+mn-lt"/>
                <a:cs typeface="+mn-lt"/>
              </a:rPr>
              <a:t> an GOOGLE DIALOG FLOW</a:t>
            </a:r>
            <a:endParaRPr lang="en-US">
              <a:ea typeface="+mn-lt"/>
              <a:cs typeface="+mn-lt"/>
            </a:endParaRPr>
          </a:p>
          <a:p>
            <a:pPr>
              <a:spcAft>
                <a:spcPts val="1000"/>
              </a:spcAft>
            </a:pPr>
            <a:endParaRPr lang="en-US" cap="all">
              <a:ea typeface="+mn-lt"/>
              <a:cs typeface="+mn-lt"/>
            </a:endParaRPr>
          </a:p>
          <a:p>
            <a:pPr>
              <a:spcAft>
                <a:spcPts val="1000"/>
              </a:spcAft>
            </a:pPr>
            <a:r>
              <a:rPr lang="en-US" cap="all">
                <a:ea typeface="+mn-lt"/>
                <a:cs typeface="+mn-lt"/>
              </a:rPr>
              <a:t>- WÖCHENTLICHE BERICHTE (ÜBER TWITTER </a:t>
            </a:r>
            <a:r>
              <a:rPr lang="en-US" cap="all" err="1">
                <a:ea typeface="+mn-lt"/>
                <a:cs typeface="+mn-lt"/>
              </a:rPr>
              <a:t>POSTen</a:t>
            </a:r>
            <a:r>
              <a:rPr lang="en-US" cap="all">
                <a:ea typeface="+mn-lt"/>
                <a:cs typeface="+mn-lt"/>
              </a:rPr>
              <a:t>)</a:t>
            </a:r>
          </a:p>
          <a:p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45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34BBC-7363-4243-AE71-75BC55D8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de-DE">
                <a:cs typeface="Calibri Light"/>
              </a:rPr>
              <a:t>Gliederung</a:t>
            </a:r>
            <a:endParaRPr lang="de-DE"/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71E2B254-C353-4729-BC20-2599E7DD25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939364"/>
              </p:ext>
            </p:extLst>
          </p:nvPr>
        </p:nvGraphicFramePr>
        <p:xfrm>
          <a:off x="4988658" y="1150076"/>
          <a:ext cx="6517543" cy="4557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FE5813-BA10-4033-9DC0-0956509F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5800" y="5870575"/>
            <a:ext cx="2573034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2/23/2022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FC8035-44A4-459C-8D58-E1D175A1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1" y="5870575"/>
            <a:ext cx="7402286" cy="377825"/>
          </a:xfrm>
        </p:spPr>
        <p:txBody>
          <a:bodyPr>
            <a:normAutofit/>
          </a:bodyPr>
          <a:lstStyle/>
          <a:p>
            <a:r>
              <a:rPr lang="en-US"/>
              <a:t>Bachelor Projekt | Pepper | Kristian Kellermann, Jacob B. Menge und Benjamin T. Schwertfeger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37C8AA-FFF2-4FA8-BE64-DDFE134C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64" name="Grafik 264" descr="Ein Bild, das Schutzkleidung, Automat enthält.&#10;&#10;Beschreibung automatisch generiert.">
            <a:extLst>
              <a:ext uri="{FF2B5EF4-FFF2-40B4-BE49-F238E27FC236}">
                <a16:creationId xmlns:a16="http://schemas.microsoft.com/office/drawing/2014/main" id="{3E3DFB9E-D270-44C4-A567-216CF94CD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98967" y="1912716"/>
            <a:ext cx="3524491" cy="354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1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9DE440-8C2A-42A3-B8A3-0D2F397B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5FE7B3-8107-4FCE-AE21-C11FB155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Wer sind wir?</a:t>
            </a:r>
          </a:p>
        </p:txBody>
      </p:sp>
      <p:pic>
        <p:nvPicPr>
          <p:cNvPr id="9" name="Grafik 9" descr="Ein Bild, das Text, Wand, Person, drinnen enthält.&#10;&#10;Beschreibung automatisch generiert.">
            <a:extLst>
              <a:ext uri="{FF2B5EF4-FFF2-40B4-BE49-F238E27FC236}">
                <a16:creationId xmlns:a16="http://schemas.microsoft.com/office/drawing/2014/main" id="{BA00C1DE-89F7-491B-A89F-DD587E886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96" y="695416"/>
            <a:ext cx="2362237" cy="328524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Grafik 6">
            <a:extLst>
              <a:ext uri="{FF2B5EF4-FFF2-40B4-BE49-F238E27FC236}">
                <a16:creationId xmlns:a16="http://schemas.microsoft.com/office/drawing/2014/main" id="{6584EEC8-D0E6-4329-AFF4-974D782B8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929" y="691970"/>
            <a:ext cx="2399408" cy="327355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Grafik 12" descr="Ein Bild, das Person, Mann, Wand, drinnen enthält.&#10;&#10;Beschreibung automatisch generiert.">
            <a:extLst>
              <a:ext uri="{FF2B5EF4-FFF2-40B4-BE49-F238E27FC236}">
                <a16:creationId xmlns:a16="http://schemas.microsoft.com/office/drawing/2014/main" id="{ED2B6B2A-BB3A-4133-A695-BDC50BC25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94" y="696886"/>
            <a:ext cx="2678189" cy="331018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1BD77844-106D-4826-8318-A220B41414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61" r="-3" b="-3"/>
          <a:stretch/>
        </p:blipFill>
        <p:spPr>
          <a:xfrm>
            <a:off x="-30887" y="5044910"/>
            <a:ext cx="2455164" cy="181596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2A70EE-DE69-40A4-A5C6-FDD0E9610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Bachelor Projekt | Pepper | Kristian Kellermann, Jacob B. Menge und Benjamin T. Schwertfeger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828A7C-ADDB-433D-8A6F-B5C20240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5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6898D-FEEA-44AF-891A-96649609C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Wer ist Pepper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8CA0FD7-FBDC-4187-A63F-3B190E1AC6E1}"/>
              </a:ext>
            </a:extLst>
          </p:cNvPr>
          <p:cNvSpPr txBox="1">
            <a:spLocks/>
          </p:cNvSpPr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humanoider Roboter</a:t>
            </a:r>
          </a:p>
          <a:p>
            <a:r>
              <a:rPr lang="en-US"/>
              <a:t>Erkennung und Ausgabe von Sprache</a:t>
            </a:r>
          </a:p>
          <a:p>
            <a:r>
              <a:rPr lang="en-US"/>
              <a:t>Bewegung und Animation</a:t>
            </a:r>
          </a:p>
          <a:p>
            <a:r>
              <a:rPr lang="en-US"/>
              <a:t>(Java || Kotlin ) || Choreograph</a:t>
            </a:r>
          </a:p>
        </p:txBody>
      </p:sp>
      <p:pic>
        <p:nvPicPr>
          <p:cNvPr id="5" name="Grafik 5" descr="Ein Bild, das Person enthält.&#10;&#10;Beschreibung automatisch generiert.">
            <a:extLst>
              <a:ext uri="{FF2B5EF4-FFF2-40B4-BE49-F238E27FC236}">
                <a16:creationId xmlns:a16="http://schemas.microsoft.com/office/drawing/2014/main" id="{6D1C1129-265B-4564-9A07-8BFB7C1E2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062037"/>
            <a:ext cx="6095593" cy="457169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60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A69C0C-0BFB-49F8-9807-654D5703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Projekt überblick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04E03D-6091-457B-81F3-4EDDF7FC1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Einarbeitung in bestehende Anwendung (Erlebnis Bremerhaven)</a:t>
            </a:r>
          </a:p>
          <a:p>
            <a:pPr>
              <a:buClr>
                <a:srgbClr val="FFFFFF"/>
              </a:buClr>
            </a:pPr>
            <a:r>
              <a:rPr lang="de-DE">
                <a:cs typeface="Calibri"/>
              </a:rPr>
              <a:t>Ausarbeitung eines Konzepts zum Anwendungsfall Hochschule</a:t>
            </a:r>
          </a:p>
          <a:p>
            <a:pPr lvl="1">
              <a:buClr>
                <a:srgbClr val="FFFFFF"/>
              </a:buClr>
            </a:pPr>
            <a:r>
              <a:rPr lang="de-DE">
                <a:cs typeface="Calibri"/>
              </a:rPr>
              <a:t>Mensa- und Stundenplan</a:t>
            </a:r>
          </a:p>
          <a:p>
            <a:pPr lvl="1">
              <a:buClr>
                <a:srgbClr val="FFFFFF"/>
              </a:buClr>
            </a:pPr>
            <a:r>
              <a:rPr lang="de-DE">
                <a:cs typeface="Calibri"/>
              </a:rPr>
              <a:t>Raumfinder</a:t>
            </a:r>
          </a:p>
          <a:p>
            <a:pPr lvl="1">
              <a:buClr>
                <a:srgbClr val="FFFFFF"/>
              </a:buClr>
            </a:pPr>
            <a:r>
              <a:rPr lang="de-DE">
                <a:cs typeface="Calibri"/>
              </a:rPr>
              <a:t>Smalltalk</a:t>
            </a:r>
          </a:p>
          <a:p>
            <a:pPr>
              <a:buClr>
                <a:srgbClr val="FFFFFF"/>
              </a:buClr>
            </a:pPr>
            <a:r>
              <a:rPr lang="de-DE">
                <a:cs typeface="Calibri"/>
              </a:rPr>
              <a:t>Webserver / Webanwendung</a:t>
            </a:r>
          </a:p>
          <a:p>
            <a:pPr>
              <a:buClr>
                <a:srgbClr val="FFFFFF"/>
              </a:buClr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436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ABA2E-977E-42F4-958D-34B0D2E2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50" y="637478"/>
            <a:ext cx="10131425" cy="1456267"/>
          </a:xfrm>
        </p:spPr>
        <p:txBody>
          <a:bodyPr/>
          <a:lstStyle/>
          <a:p>
            <a:r>
              <a:rPr lang="de-DE">
                <a:cs typeface="Calibri Light"/>
              </a:rPr>
              <a:t>Die </a:t>
            </a:r>
            <a:r>
              <a:rPr lang="de-DE" err="1">
                <a:cs typeface="Calibri Light"/>
              </a:rPr>
              <a:t>entwicklung</a:t>
            </a:r>
            <a:endParaRPr lang="de-DE" err="1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754C089-E087-41EA-88DB-B00E06AD8C73}"/>
              </a:ext>
            </a:extLst>
          </p:cNvPr>
          <p:cNvGrpSpPr/>
          <p:nvPr/>
        </p:nvGrpSpPr>
        <p:grpSpPr>
          <a:xfrm>
            <a:off x="1235576" y="2473480"/>
            <a:ext cx="1089219" cy="1087243"/>
            <a:chOff x="7684699" y="2733675"/>
            <a:chExt cx="1107804" cy="1105828"/>
          </a:xfrm>
        </p:grpSpPr>
        <p:pic>
          <p:nvPicPr>
            <p:cNvPr id="41" name="Grafik 41">
              <a:extLst>
                <a:ext uri="{FF2B5EF4-FFF2-40B4-BE49-F238E27FC236}">
                  <a16:creationId xmlns:a16="http://schemas.microsoft.com/office/drawing/2014/main" id="{39CE7517-7B61-4199-B3DE-FB55D846D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4699" y="2785481"/>
              <a:ext cx="1106528" cy="980379"/>
            </a:xfrm>
            <a:prstGeom prst="rect">
              <a:avLst/>
            </a:prstGeom>
          </p:spPr>
        </p:pic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8BDDD881-CF44-4E55-BB7B-C75242A9EE1A}"/>
                </a:ext>
              </a:extLst>
            </p:cNvPr>
            <p:cNvSpPr/>
            <p:nvPr/>
          </p:nvSpPr>
          <p:spPr>
            <a:xfrm>
              <a:off x="7686675" y="2733675"/>
              <a:ext cx="1105828" cy="11058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6" name="Textfeld 85">
            <a:extLst>
              <a:ext uri="{FF2B5EF4-FFF2-40B4-BE49-F238E27FC236}">
                <a16:creationId xmlns:a16="http://schemas.microsoft.com/office/drawing/2014/main" id="{95F21AFF-1373-48D4-8DDA-ECA33E624065}"/>
              </a:ext>
            </a:extLst>
          </p:cNvPr>
          <p:cNvSpPr txBox="1"/>
          <p:nvPr/>
        </p:nvSpPr>
        <p:spPr>
          <a:xfrm>
            <a:off x="7277564" y="356978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>
              <a:ea typeface="+mn-lt"/>
              <a:cs typeface="+mn-lt"/>
            </a:endParaRPr>
          </a:p>
          <a:p>
            <a:pPr algn="l"/>
            <a:endParaRPr lang="de-DE">
              <a:cs typeface="Calibri"/>
            </a:endParaRP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B78346AA-0781-4F5E-AFC3-43907F3E8494}"/>
              </a:ext>
            </a:extLst>
          </p:cNvPr>
          <p:cNvSpPr txBox="1"/>
          <p:nvPr/>
        </p:nvSpPr>
        <p:spPr>
          <a:xfrm>
            <a:off x="1129293" y="3879927"/>
            <a:ext cx="321712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500" b="1">
                <a:cs typeface="Calibri"/>
              </a:rPr>
              <a:t>Pepper zum Sammeln von Daten</a:t>
            </a:r>
            <a:endParaRPr lang="de-DE"/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70DA9AE-49C4-433C-80A9-6C3234E9D348}"/>
              </a:ext>
            </a:extLst>
          </p:cNvPr>
          <p:cNvSpPr txBox="1"/>
          <p:nvPr/>
        </p:nvSpPr>
        <p:spPr>
          <a:xfrm>
            <a:off x="1160656" y="4217949"/>
            <a:ext cx="2743200" cy="9408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>
                <a:cs typeface="Calibri"/>
              </a:rPr>
              <a:t>Android</a:t>
            </a:r>
            <a:r>
              <a:rPr lang="de-DE" sz="1400">
                <a:cs typeface="Calibri"/>
              </a:rPr>
              <a:t> </a:t>
            </a:r>
            <a:r>
              <a:rPr lang="de-DE" sz="1200">
                <a:cs typeface="Calibri"/>
              </a:rPr>
              <a:t>Anwendung</a:t>
            </a:r>
          </a:p>
          <a:p>
            <a:pPr>
              <a:lnSpc>
                <a:spcPct val="150000"/>
              </a:lnSpc>
            </a:pPr>
            <a:r>
              <a:rPr lang="de-DE" sz="1200">
                <a:cs typeface="Calibri"/>
              </a:rPr>
              <a:t>Sammeln der Daten</a:t>
            </a:r>
          </a:p>
          <a:p>
            <a:pPr>
              <a:lnSpc>
                <a:spcPct val="150000"/>
              </a:lnSpc>
            </a:pPr>
            <a:r>
              <a:rPr lang="de-DE" sz="1200">
                <a:cs typeface="Calibri"/>
              </a:rPr>
              <a:t>Senden der Daten an den Express-Server </a:t>
            </a:r>
          </a:p>
        </p:txBody>
      </p:sp>
      <p:grpSp>
        <p:nvGrpSpPr>
          <p:cNvPr id="181" name="Gruppieren 180">
            <a:extLst>
              <a:ext uri="{FF2B5EF4-FFF2-40B4-BE49-F238E27FC236}">
                <a16:creationId xmlns:a16="http://schemas.microsoft.com/office/drawing/2014/main" id="{24087EEB-ACEE-4672-A6E1-6B1F00D353A4}"/>
              </a:ext>
            </a:extLst>
          </p:cNvPr>
          <p:cNvGrpSpPr/>
          <p:nvPr/>
        </p:nvGrpSpPr>
        <p:grpSpPr>
          <a:xfrm>
            <a:off x="8612811" y="2492771"/>
            <a:ext cx="1230350" cy="1124647"/>
            <a:chOff x="5025483" y="2594285"/>
            <a:chExt cx="1230350" cy="1124647"/>
          </a:xfrm>
        </p:grpSpPr>
        <p:sp>
          <p:nvSpPr>
            <p:cNvPr id="150" name="Rechteck 149">
              <a:extLst>
                <a:ext uri="{FF2B5EF4-FFF2-40B4-BE49-F238E27FC236}">
                  <a16:creationId xmlns:a16="http://schemas.microsoft.com/office/drawing/2014/main" id="{B857551A-8069-4996-B458-522D5090C5C3}"/>
                </a:ext>
              </a:extLst>
            </p:cNvPr>
            <p:cNvSpPr/>
            <p:nvPr/>
          </p:nvSpPr>
          <p:spPr>
            <a:xfrm>
              <a:off x="5093981" y="2594285"/>
              <a:ext cx="1087276" cy="10872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9" name="Grafik 159" descr="Balkendiagramm mit einfarbiger Füllung">
              <a:extLst>
                <a:ext uri="{FF2B5EF4-FFF2-40B4-BE49-F238E27FC236}">
                  <a16:creationId xmlns:a16="http://schemas.microsoft.com/office/drawing/2014/main" id="{C4BAC1DA-50E8-4677-90EB-A985A1651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5483" y="2627971"/>
              <a:ext cx="1230350" cy="1090961"/>
            </a:xfrm>
            <a:prstGeom prst="rect">
              <a:avLst/>
            </a:prstGeom>
          </p:spPr>
        </p:pic>
      </p:grp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089F4D69-6AF9-4046-B973-17BEBA6DF0CF}"/>
              </a:ext>
            </a:extLst>
          </p:cNvPr>
          <p:cNvGrpSpPr/>
          <p:nvPr/>
        </p:nvGrpSpPr>
        <p:grpSpPr>
          <a:xfrm>
            <a:off x="4947024" y="2497521"/>
            <a:ext cx="1100018" cy="1090960"/>
            <a:chOff x="8714678" y="2590801"/>
            <a:chExt cx="1100018" cy="1090960"/>
          </a:xfrm>
        </p:grpSpPr>
        <p:sp>
          <p:nvSpPr>
            <p:cNvPr id="151" name="Rechteck 150">
              <a:extLst>
                <a:ext uri="{FF2B5EF4-FFF2-40B4-BE49-F238E27FC236}">
                  <a16:creationId xmlns:a16="http://schemas.microsoft.com/office/drawing/2014/main" id="{B1C2E896-4240-4B46-BDB2-3075A90E5D7C}"/>
                </a:ext>
              </a:extLst>
            </p:cNvPr>
            <p:cNvSpPr/>
            <p:nvPr/>
          </p:nvSpPr>
          <p:spPr>
            <a:xfrm>
              <a:off x="8727420" y="2594285"/>
              <a:ext cx="1087276" cy="10872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0" name="Grafik 160" descr="Datenbank mit einfarbiger Füllung">
              <a:extLst>
                <a:ext uri="{FF2B5EF4-FFF2-40B4-BE49-F238E27FC236}">
                  <a16:creationId xmlns:a16="http://schemas.microsoft.com/office/drawing/2014/main" id="{EF48BD39-F889-4FEE-9FDA-DC1B01D03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14678" y="2590801"/>
              <a:ext cx="1090960" cy="1090960"/>
            </a:xfrm>
            <a:prstGeom prst="rect">
              <a:avLst/>
            </a:prstGeom>
          </p:spPr>
        </p:pic>
      </p:grpSp>
      <p:sp>
        <p:nvSpPr>
          <p:cNvPr id="175" name="Textfeld 174">
            <a:extLst>
              <a:ext uri="{FF2B5EF4-FFF2-40B4-BE49-F238E27FC236}">
                <a16:creationId xmlns:a16="http://schemas.microsoft.com/office/drawing/2014/main" id="{A48D4814-7974-4834-9742-0B63ABF6F845}"/>
              </a:ext>
            </a:extLst>
          </p:cNvPr>
          <p:cNvSpPr txBox="1"/>
          <p:nvPr/>
        </p:nvSpPr>
        <p:spPr>
          <a:xfrm>
            <a:off x="8234432" y="3879926"/>
            <a:ext cx="321712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500" b="1">
                <a:ea typeface="+mn-lt"/>
                <a:cs typeface="+mn-lt"/>
              </a:rPr>
              <a:t>Analyse und Auswertung der Daten</a:t>
            </a:r>
            <a:endParaRPr lang="de-DE" b="1">
              <a:ea typeface="+mn-lt"/>
              <a:cs typeface="+mn-lt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A75681B6-19A2-4996-A76C-26AE84867AF1}"/>
              </a:ext>
            </a:extLst>
          </p:cNvPr>
          <p:cNvSpPr txBox="1"/>
          <p:nvPr/>
        </p:nvSpPr>
        <p:spPr>
          <a:xfrm>
            <a:off x="4812959" y="3879927"/>
            <a:ext cx="321712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500" b="1">
                <a:ea typeface="+mn-lt"/>
                <a:cs typeface="+mn-lt"/>
              </a:rPr>
              <a:t>Web Anwendung mit API Schnittstelle</a:t>
            </a:r>
            <a:endParaRPr lang="de-DE" b="1">
              <a:cs typeface="Calibri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4D2B6749-DC58-4BEB-A322-13F40C409B57}"/>
              </a:ext>
            </a:extLst>
          </p:cNvPr>
          <p:cNvSpPr txBox="1"/>
          <p:nvPr/>
        </p:nvSpPr>
        <p:spPr>
          <a:xfrm>
            <a:off x="4371278" y="4222595"/>
            <a:ext cx="3263589" cy="1448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150000"/>
              </a:lnSpc>
            </a:pPr>
            <a:r>
              <a:rPr lang="de-DE" sz="1200" err="1">
                <a:ea typeface="+mn-lt"/>
                <a:cs typeface="+mn-lt"/>
              </a:rPr>
              <a:t>Node</a:t>
            </a:r>
            <a:r>
              <a:rPr lang="de-DE" sz="1200">
                <a:ea typeface="+mn-lt"/>
                <a:cs typeface="+mn-lt"/>
              </a:rPr>
              <a:t> / Express Anwendung</a:t>
            </a:r>
            <a:endParaRPr lang="en-US" sz="120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de-DE" sz="1200">
                <a:ea typeface="+mn-lt"/>
                <a:cs typeface="+mn-lt"/>
              </a:rPr>
              <a:t>Admin Dashboard mit Authentication</a:t>
            </a:r>
            <a:endParaRPr lang="en-US" sz="120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de-DE" sz="1200">
                <a:ea typeface="+mn-lt"/>
                <a:cs typeface="+mn-lt"/>
              </a:rPr>
              <a:t>Visualisierung der Daten</a:t>
            </a:r>
            <a:endParaRPr lang="en-US" sz="120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de-DE" sz="1200">
                <a:ea typeface="+mn-lt"/>
                <a:cs typeface="+mn-lt"/>
              </a:rPr>
              <a:t>Eingabe und Abfrage von Daten via API</a:t>
            </a:r>
            <a:endParaRPr lang="en-US" sz="120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de-DE" sz="1200">
                <a:ea typeface="+mn-lt"/>
                <a:cs typeface="+mn-lt"/>
              </a:rPr>
              <a:t>Datenbank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C53E5A2C-287E-42C4-81AB-9F913D5A8569}"/>
              </a:ext>
            </a:extLst>
          </p:cNvPr>
          <p:cNvSpPr txBox="1"/>
          <p:nvPr/>
        </p:nvSpPr>
        <p:spPr>
          <a:xfrm>
            <a:off x="7859519" y="4226080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150000"/>
              </a:lnSpc>
            </a:pPr>
            <a:r>
              <a:rPr lang="de-DE" sz="1200" err="1">
                <a:ea typeface="+mn-lt"/>
                <a:cs typeface="+mn-lt"/>
              </a:rPr>
              <a:t>Jupyter</a:t>
            </a:r>
            <a:r>
              <a:rPr lang="de-DE" sz="1200">
                <a:ea typeface="+mn-lt"/>
                <a:cs typeface="+mn-lt"/>
              </a:rPr>
              <a:t> Notebook</a:t>
            </a:r>
            <a:endParaRPr lang="en-US" sz="120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de-DE" sz="1200">
                <a:ea typeface="+mn-lt"/>
                <a:cs typeface="+mn-lt"/>
              </a:rPr>
              <a:t>statistische Methoden </a:t>
            </a:r>
            <a:endParaRPr lang="en-US" sz="120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de-DE" sz="1200" err="1">
                <a:ea typeface="+mn-lt"/>
                <a:cs typeface="+mn-lt"/>
              </a:rPr>
              <a:t>Tensorflow</a:t>
            </a:r>
            <a:endParaRPr lang="en-US" sz="120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de-DE" sz="1200">
                <a:ea typeface="+mn-lt"/>
                <a:cs typeface="+mn-lt"/>
              </a:rPr>
              <a:t>bisschen mit KI vermischen</a:t>
            </a:r>
            <a:endParaRPr lang="en-US" sz="1200">
              <a:ea typeface="+mn-lt"/>
              <a:cs typeface="+mn-lt"/>
            </a:endParaRPr>
          </a:p>
          <a:p>
            <a:pPr algn="l"/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370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14126D04-6034-41FF-B03E-660FD5E00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91" y="1285507"/>
            <a:ext cx="10586507" cy="494919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C6C97757-0745-40F4-A813-CC57E31AC790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>
                <a:cs typeface="Calibri Light"/>
              </a:rPr>
              <a:t>Der anwendungsfall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44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F388E-AEDD-43A6-AF9A-E8B830542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de-DE">
                <a:cs typeface="Calibri Light"/>
              </a:rPr>
              <a:t>Webanwendung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81734FD4-631A-43FE-842C-AA6F59D0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096985"/>
            <a:ext cx="6897878" cy="46733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0E4C6A-768A-4718-86FE-4E7CE5F87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Admin Dashboard</a:t>
            </a:r>
            <a:endParaRPr lang="de-DE"/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Monitoring</a:t>
            </a:r>
          </a:p>
          <a:p>
            <a:pPr>
              <a:buClr>
                <a:srgbClr val="FFFFFF"/>
              </a:buClr>
            </a:pPr>
            <a:r>
              <a:rPr lang="en-US" err="1">
                <a:cs typeface="Calibri"/>
              </a:rPr>
              <a:t>Visualisierungen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Live Data</a:t>
            </a:r>
          </a:p>
          <a:p>
            <a:pPr>
              <a:buClr>
                <a:srgbClr val="FFFFFF"/>
              </a:buClr>
            </a:pPr>
            <a:r>
              <a:rPr lang="en-US" err="1">
                <a:cs typeface="Calibri"/>
              </a:rPr>
              <a:t>erweiterbar</a:t>
            </a:r>
          </a:p>
        </p:txBody>
      </p:sp>
    </p:spTree>
    <p:extLst>
      <p:ext uri="{BB962C8B-B14F-4D97-AF65-F5344CB8AC3E}">
        <p14:creationId xmlns:p14="http://schemas.microsoft.com/office/powerpoint/2010/main" val="353197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33282-C812-41F1-AAC1-C15B1CB0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Insides und </a:t>
            </a:r>
            <a:r>
              <a:rPr lang="de-DE" err="1">
                <a:cs typeface="Calibri Light"/>
              </a:rPr>
              <a:t>datenanalyse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15B798B6-68F0-4CFF-BC4B-426161920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851" y="4014963"/>
            <a:ext cx="4170608" cy="2841988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66C222F6-6983-4717-903C-DC1464DFA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" y="4271317"/>
            <a:ext cx="4213538" cy="2586859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393E0A4F-7513-43C6-B49D-AE17F3C0D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358" y="-627"/>
            <a:ext cx="8506495" cy="4015169"/>
          </a:xfrm>
          <a:prstGeom prst="rect">
            <a:avLst/>
          </a:prstGeom>
        </p:spPr>
      </p:pic>
      <p:pic>
        <p:nvPicPr>
          <p:cNvPr id="7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6206EB86-720C-43F7-A10C-72F52C2F9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751" y="3962829"/>
            <a:ext cx="4170608" cy="2946258"/>
          </a:xfrm>
          <a:prstGeom prst="rect">
            <a:avLst/>
          </a:prstGeom>
        </p:spPr>
      </p:pic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037AF07B-CB2A-491E-B8DD-97A8F606D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" y="681"/>
            <a:ext cx="3676918" cy="1758751"/>
          </a:xfrm>
          <a:prstGeom prst="rect">
            <a:avLst/>
          </a:prstGeo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880C47E5-6FF8-4F78-816B-718AED1B8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" y="1464878"/>
            <a:ext cx="4138410" cy="28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15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11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Celestial</vt:lpstr>
      <vt:lpstr>Pepper mit Pepp – Die humanoide KI  als Hochschulassistenz</vt:lpstr>
      <vt:lpstr>Gliederung</vt:lpstr>
      <vt:lpstr>Wer sind wir?</vt:lpstr>
      <vt:lpstr>Wer ist Pepper</vt:lpstr>
      <vt:lpstr>Projekt überblick</vt:lpstr>
      <vt:lpstr>Die entwicklung</vt:lpstr>
      <vt:lpstr>PowerPoint-Präsentation</vt:lpstr>
      <vt:lpstr>Webanwendung</vt:lpstr>
      <vt:lpstr>Insides und datenanalyse</vt:lpstr>
      <vt:lpstr>Jetzt kommt das Video</vt:lpstr>
      <vt:lpstr>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2</cp:revision>
  <dcterms:created xsi:type="dcterms:W3CDTF">2022-01-20T09:59:07Z</dcterms:created>
  <dcterms:modified xsi:type="dcterms:W3CDTF">2022-02-24T07:05:52Z</dcterms:modified>
</cp:coreProperties>
</file>